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6"/>
  </p:notesMasterIdLst>
  <p:handoutMasterIdLst>
    <p:handoutMasterId r:id="rId37"/>
  </p:handoutMasterIdLst>
  <p:sldIdLst>
    <p:sldId id="296" r:id="rId2"/>
    <p:sldId id="540" r:id="rId3"/>
    <p:sldId id="543" r:id="rId4"/>
    <p:sldId id="539" r:id="rId5"/>
    <p:sldId id="456" r:id="rId6"/>
    <p:sldId id="541" r:id="rId7"/>
    <p:sldId id="542" r:id="rId8"/>
    <p:sldId id="466" r:id="rId9"/>
    <p:sldId id="519" r:id="rId10"/>
    <p:sldId id="483" r:id="rId11"/>
    <p:sldId id="544" r:id="rId12"/>
    <p:sldId id="545" r:id="rId13"/>
    <p:sldId id="414" r:id="rId14"/>
    <p:sldId id="546" r:id="rId15"/>
    <p:sldId id="554" r:id="rId16"/>
    <p:sldId id="547" r:id="rId17"/>
    <p:sldId id="548" r:id="rId18"/>
    <p:sldId id="549" r:id="rId19"/>
    <p:sldId id="550" r:id="rId20"/>
    <p:sldId id="555" r:id="rId21"/>
    <p:sldId id="551" r:id="rId22"/>
    <p:sldId id="558" r:id="rId23"/>
    <p:sldId id="559" r:id="rId24"/>
    <p:sldId id="556" r:id="rId25"/>
    <p:sldId id="552" r:id="rId26"/>
    <p:sldId id="560" r:id="rId27"/>
    <p:sldId id="553" r:id="rId28"/>
    <p:sldId id="561" r:id="rId29"/>
    <p:sldId id="562" r:id="rId30"/>
    <p:sldId id="563" r:id="rId31"/>
    <p:sldId id="564" r:id="rId32"/>
    <p:sldId id="565" r:id="rId33"/>
    <p:sldId id="355" r:id="rId34"/>
    <p:sldId id="415" r:id="rId35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EF"/>
    <a:srgbClr val="FFFFFF"/>
    <a:srgbClr val="2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99" autoAdjust="0"/>
  </p:normalViewPr>
  <p:slideViewPr>
    <p:cSldViewPr>
      <p:cViewPr varScale="1">
        <p:scale>
          <a:sx n="65" d="100"/>
          <a:sy n="65" d="100"/>
        </p:scale>
        <p:origin x="78" y="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3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B87F9069-C680-4A05-821F-FA9BD71DBE22}" type="datetimeFigureOut">
              <a:rPr lang="en-US" smtClean="0"/>
              <a:t>12/28/2015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CC00711F-4291-4906-B30C-B87DC9F7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37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FA12AF2A-DF63-2D41-ABAF-AB6C3A964E1A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549227D-5AEB-194B-8E1A-A44B7D591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6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9227D-5AEB-194B-8E1A-A44B7D59161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73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9227D-5AEB-194B-8E1A-A44B7D59161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1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9227D-5AEB-194B-8E1A-A44B7D59161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85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9227D-5AEB-194B-8E1A-A44B7D59161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18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9227D-5AEB-194B-8E1A-A44B7D59161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01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9227D-5AEB-194B-8E1A-A44B7D59161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39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9227D-5AEB-194B-8E1A-A44B7D59161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55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98C5-5A32-415D-AB8C-C7C2627F3045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A8A1-3DA5-4B9A-AD16-A5B60409C989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06BC-1B2E-40AA-B8A5-B2D0467D81F1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9C7F-BD49-468D-B22D-3DF30BA41BAC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6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09AB-2BD7-4744-92D4-4D3B64C3E0F5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8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43B3-1A90-4C54-BF82-4D47C37F477E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57E-B2EA-4E7B-A4B1-7EDA0EC71A60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9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BF2B-7619-4C9D-8E4E-7D5456358040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7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46D90-DBC6-4572-8FBC-5D619E78B934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6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7019-7BA8-4FE6-BA0F-8A18CFB9CA9D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3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33BB-DF3A-4395-AE41-BE4515CB6869}" type="datetime1">
              <a:rPr lang="en-US" smtClean="0"/>
              <a:pPr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4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B0B24-A9C1-4DCD-B305-0619E0C44C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DD89C-9B7B-483B-B85C-9F4C5B5A58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90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3400" y="4267200"/>
            <a:ext cx="4419600" cy="198120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Using Intervention </a:t>
            </a:r>
            <a:r>
              <a:rPr lang="en-US" sz="4400" b="1" dirty="0" smtClean="0"/>
              <a:t>Mapping </a:t>
            </a:r>
            <a:r>
              <a:rPr lang="en-US" sz="4400" b="1" dirty="0" smtClean="0"/>
              <a:t>to Adapt Evidence-Based Interventions: </a:t>
            </a:r>
            <a:br>
              <a:rPr lang="en-US" sz="4400" b="1" dirty="0" smtClean="0"/>
            </a:br>
            <a:r>
              <a:rPr lang="en-US" sz="4400" b="1" dirty="0" smtClean="0"/>
              <a:t>IM Adapt</a:t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2400" b="1" dirty="0"/>
              <a:t>with Linda </a:t>
            </a:r>
            <a:r>
              <a:rPr lang="en-US" sz="2400" b="1" dirty="0" err="1"/>
              <a:t>Highfield</a:t>
            </a:r>
            <a:r>
              <a:rPr lang="en-US" sz="2400" b="1" dirty="0" smtClean="0"/>
              <a:t>, </a:t>
            </a:r>
            <a:br>
              <a:rPr lang="en-US" sz="2400" b="1" dirty="0" smtClean="0"/>
            </a:br>
            <a:r>
              <a:rPr lang="en-US" sz="2400" b="1" dirty="0" smtClean="0"/>
              <a:t>Marieke </a:t>
            </a:r>
            <a:r>
              <a:rPr lang="en-US" sz="2400" b="1" dirty="0"/>
              <a:t>A. Hartman,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Patricia Dolan Mullen</a:t>
            </a:r>
            <a:r>
              <a:rPr lang="en-US" sz="2400" b="1" dirty="0"/>
              <a:t>,</a:t>
            </a:r>
            <a:br>
              <a:rPr lang="en-US" sz="2400" b="1" dirty="0"/>
            </a:br>
            <a:r>
              <a:rPr lang="en-US" sz="2400" b="1" dirty="0"/>
              <a:t>and Joanne N. </a:t>
            </a:r>
            <a:r>
              <a:rPr lang="en-US" sz="2400" b="1" dirty="0" err="1"/>
              <a:t>Leerlooijer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371600"/>
            <a:ext cx="3352800" cy="45488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6538" indent="-236538"/>
            <a:r>
              <a:rPr lang="en-US" sz="3200" dirty="0" smtClean="0"/>
              <a:t>Prepare design documents for adaptation</a:t>
            </a:r>
          </a:p>
          <a:p>
            <a:pPr marL="579438" lvl="1" indent="-236538"/>
            <a:r>
              <a:rPr lang="en-US" sz="2800" dirty="0" smtClean="0"/>
              <a:t>If proposed changes include </a:t>
            </a:r>
            <a:r>
              <a:rPr lang="en-US" sz="2800" dirty="0" smtClean="0">
                <a:solidFill>
                  <a:srgbClr val="00ADEF"/>
                </a:solidFill>
              </a:rPr>
              <a:t>additional </a:t>
            </a:r>
            <a:r>
              <a:rPr lang="en-US" sz="2800" dirty="0" smtClean="0"/>
              <a:t>determinants or change method, may need to prepare a “</a:t>
            </a:r>
            <a:r>
              <a:rPr lang="en-US" sz="2800" dirty="0" err="1" smtClean="0"/>
              <a:t>minimatrix</a:t>
            </a:r>
            <a:r>
              <a:rPr lang="en-US" sz="2800" dirty="0" smtClean="0"/>
              <a:t>”</a:t>
            </a:r>
          </a:p>
          <a:p>
            <a:pPr marL="236538" indent="-236538"/>
            <a:r>
              <a:rPr lang="en-US" sz="3200" dirty="0" smtClean="0"/>
              <a:t>Pretest adapted materials</a:t>
            </a:r>
            <a:endParaRPr lang="en-US" sz="3200" dirty="0"/>
          </a:p>
          <a:p>
            <a:pPr marL="236538" indent="-236538"/>
            <a:r>
              <a:rPr lang="en-US" sz="3200" dirty="0" smtClean="0"/>
              <a:t>Produce final adaptations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2900" y="297583"/>
            <a:ext cx="84582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Task 4: </a:t>
            </a:r>
            <a:r>
              <a:rPr lang="en-US" sz="4400" dirty="0"/>
              <a:t>Make </a:t>
            </a:r>
            <a:r>
              <a:rPr lang="en-US" sz="4400" dirty="0" smtClean="0"/>
              <a:t>Adaptations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8740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04247"/>
            <a:ext cx="8172450" cy="4351338"/>
          </a:xfrm>
        </p:spPr>
        <p:txBody>
          <a:bodyPr>
            <a:normAutofit/>
          </a:bodyPr>
          <a:lstStyle/>
          <a:p>
            <a:pPr marL="236538" indent="-236538"/>
            <a:r>
              <a:rPr lang="en-US" sz="3200" dirty="0" smtClean="0"/>
              <a:t>Identify implementers, behaviors, and outcomes</a:t>
            </a:r>
          </a:p>
          <a:p>
            <a:pPr marL="579438" lvl="1" indent="-236538"/>
            <a:r>
              <a:rPr lang="en-US" sz="2800" i="1" dirty="0" smtClean="0"/>
              <a:t>Delivered to whom? By whom? When? How much?</a:t>
            </a:r>
          </a:p>
          <a:p>
            <a:pPr marL="236538" indent="-236538"/>
            <a:r>
              <a:rPr lang="en-US" sz="3200" dirty="0" smtClean="0"/>
              <a:t>Develop implementation and maintenance scope, sequence, and instructions</a:t>
            </a:r>
            <a:endParaRPr lang="en-US" sz="3200" dirty="0"/>
          </a:p>
          <a:p>
            <a:pPr marL="236538" indent="-236538"/>
            <a:r>
              <a:rPr lang="en-US" sz="3200" dirty="0" smtClean="0"/>
              <a:t>Plan activities to motivate and train implementers</a:t>
            </a:r>
          </a:p>
          <a:p>
            <a:pPr marL="579438" lvl="1" indent="-236538"/>
            <a:r>
              <a:rPr lang="en-US" sz="2800" i="1" dirty="0" smtClean="0"/>
              <a:t>E.g., trainings, consultation, and technical support activities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2900" y="297583"/>
            <a:ext cx="84582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Task 5: </a:t>
            </a:r>
            <a:r>
              <a:rPr lang="en-US" sz="4400" dirty="0"/>
              <a:t>Plan for </a:t>
            </a:r>
            <a:r>
              <a:rPr lang="en-US" sz="4400" dirty="0" smtClean="0"/>
              <a:t>Implementation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5208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237" y="1623145"/>
            <a:ext cx="7886700" cy="4733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An overriding purpose to evaluating an adapted EBI is to </a:t>
            </a:r>
            <a:r>
              <a:rPr lang="en-US" sz="3200" dirty="0" smtClean="0"/>
              <a:t>determine whether </a:t>
            </a:r>
            <a:r>
              <a:rPr lang="en-US" sz="3200" dirty="0"/>
              <a:t>the intervention achieves the same results in the new setting </a:t>
            </a:r>
            <a:r>
              <a:rPr lang="en-US" sz="3200" dirty="0" smtClean="0"/>
              <a:t>with the </a:t>
            </a:r>
            <a:r>
              <a:rPr lang="en-US" sz="3200" dirty="0"/>
              <a:t>changes that have been made </a:t>
            </a:r>
            <a:r>
              <a:rPr lang="en-US" sz="3200" dirty="0" smtClean="0"/>
              <a:t>(effect evaluation)</a:t>
            </a:r>
          </a:p>
          <a:p>
            <a:pPr marL="457200" indent="-220663">
              <a:spcBef>
                <a:spcPts val="1800"/>
              </a:spcBef>
            </a:pPr>
            <a:r>
              <a:rPr lang="en-US" sz="2800" dirty="0" smtClean="0"/>
              <a:t>Write effect and process evaluation questions</a:t>
            </a:r>
          </a:p>
          <a:p>
            <a:pPr marL="457200" indent="-220663">
              <a:spcBef>
                <a:spcPts val="600"/>
              </a:spcBef>
            </a:pPr>
            <a:r>
              <a:rPr lang="en-US" sz="2800" dirty="0" smtClean="0"/>
              <a:t>Choose indicators and measures</a:t>
            </a:r>
          </a:p>
          <a:p>
            <a:pPr marL="457200" indent="-220663">
              <a:spcBef>
                <a:spcPts val="600"/>
              </a:spcBef>
            </a:pPr>
            <a:r>
              <a:rPr lang="en-US" sz="2800" dirty="0" smtClean="0"/>
              <a:t>Choose an evaluation design</a:t>
            </a:r>
          </a:p>
          <a:p>
            <a:pPr marL="457200" indent="-220663"/>
            <a:r>
              <a:rPr lang="en-US" sz="2800" dirty="0" smtClean="0"/>
              <a:t>Plan data collection, analysis, and reporting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2900" y="297583"/>
            <a:ext cx="8458200" cy="1325563"/>
          </a:xfrm>
        </p:spPr>
        <p:txBody>
          <a:bodyPr>
            <a:normAutofit/>
          </a:bodyPr>
          <a:lstStyle/>
          <a:p>
            <a:r>
              <a:rPr lang="en-US" sz="4900" dirty="0" smtClean="0"/>
              <a:t>Task 6: </a:t>
            </a:r>
            <a:r>
              <a:rPr lang="en-US" sz="4900" dirty="0"/>
              <a:t>Plan for </a:t>
            </a:r>
            <a:r>
              <a:rPr lang="en-US" sz="4900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10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1276" y="-527204"/>
            <a:ext cx="7886700" cy="2852737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Case Study</a:t>
            </a:r>
            <a:endParaRPr lang="en-US" sz="5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021326" y="2819400"/>
            <a:ext cx="7086600" cy="2133600"/>
          </a:xfrm>
        </p:spPr>
        <p:txBody>
          <a:bodyPr>
            <a:normAutofit/>
          </a:bodyPr>
          <a:lstStyle/>
          <a:p>
            <a:pPr algn="ctr"/>
            <a:r>
              <a:rPr lang="en-US" sz="3900" dirty="0" smtClean="0">
                <a:solidFill>
                  <a:schemeClr val="tx1"/>
                </a:solidFill>
                <a:latin typeface="+mj-lt"/>
              </a:rPr>
              <a:t>Adapting an EBI to Enhance Mammography Screening among African American women</a:t>
            </a:r>
            <a:endParaRPr lang="en-US" sz="3900" dirty="0" smtClean="0">
              <a:solidFill>
                <a:schemeClr val="tx1"/>
              </a:solidFill>
              <a:latin typeface="+mj-lt"/>
            </a:endParaRPr>
          </a:p>
          <a:p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endParaRPr lang="en-US" sz="3200" dirty="0">
              <a:solidFill>
                <a:schemeClr val="tx1"/>
              </a:solidFill>
              <a:latin typeface="+mj-lt"/>
            </a:endParaRPr>
          </a:p>
          <a:p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27703" y="2590800"/>
            <a:ext cx="8458199" cy="3429000"/>
          </a:xfrm>
        </p:spPr>
        <p:txBody>
          <a:bodyPr>
            <a:noAutofit/>
          </a:bodyPr>
          <a:lstStyle/>
          <a:p>
            <a:pPr marL="236538" indent="-236538"/>
            <a:r>
              <a:rPr lang="en-US" sz="2800" dirty="0" smtClean="0"/>
              <a:t>African American women face disparities in mammography rates and mortality rates from breast cancer compared to other racial/ethnic groups in Houston, TX</a:t>
            </a:r>
          </a:p>
          <a:p>
            <a:pPr marL="236538" indent="-236538"/>
            <a:r>
              <a:rPr lang="en-US" sz="2800" dirty="0" smtClean="0"/>
              <a:t>Among women with mammogram appointments, African American women miss appointments at a higher rate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5413" y="909639"/>
            <a:ext cx="8318656" cy="1325563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Task 1: Conduct </a:t>
            </a:r>
            <a:r>
              <a:rPr lang="en-US" sz="4400" dirty="0"/>
              <a:t>a </a:t>
            </a:r>
            <a:r>
              <a:rPr lang="en-US" sz="4400" dirty="0" smtClean="0"/>
              <a:t>Needs Assessment, Assess Organizational Capacity, and Create Logic Models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79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Planning Group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524000"/>
            <a:ext cx="8134350" cy="4351338"/>
          </a:xfrm>
        </p:spPr>
        <p:txBody>
          <a:bodyPr>
            <a:normAutofit lnSpcReduction="10000"/>
          </a:bodyPr>
          <a:lstStyle/>
          <a:p>
            <a:pPr marL="236538" indent="-236538"/>
            <a:r>
              <a:rPr lang="en-US" sz="2800" dirty="0"/>
              <a:t>A local hospital-based charity organization </a:t>
            </a:r>
            <a:endParaRPr lang="en-US" sz="2800" dirty="0" smtClean="0"/>
          </a:p>
          <a:p>
            <a:pPr marL="236538" indent="-236538"/>
            <a:r>
              <a:rPr lang="en-US" sz="2800" dirty="0" smtClean="0"/>
              <a:t>Breast cancer provider organizations</a:t>
            </a:r>
          </a:p>
          <a:p>
            <a:pPr marL="236538" indent="-236538"/>
            <a:r>
              <a:rPr lang="en-US" sz="2800" dirty="0" smtClean="0"/>
              <a:t>Local breast health collaborative</a:t>
            </a:r>
          </a:p>
          <a:p>
            <a:pPr marL="236538" indent="-236538"/>
            <a:r>
              <a:rPr lang="en-US" sz="2800" dirty="0" smtClean="0"/>
              <a:t>Local school of public health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They conducted:</a:t>
            </a:r>
          </a:p>
          <a:p>
            <a:pPr marL="457200" indent="-220663"/>
            <a:r>
              <a:rPr lang="en-US" sz="2800" dirty="0" smtClean="0"/>
              <a:t>A literature review</a:t>
            </a:r>
          </a:p>
          <a:p>
            <a:pPr marL="457200" indent="-220663"/>
            <a:r>
              <a:rPr lang="en-US" sz="2800" dirty="0" smtClean="0"/>
              <a:t>Local data collection</a:t>
            </a:r>
          </a:p>
          <a:p>
            <a:pPr marL="457200" indent="-220663"/>
            <a:r>
              <a:rPr lang="en-US" sz="2800" dirty="0" smtClean="0"/>
              <a:t>An organizational capacity review</a:t>
            </a:r>
          </a:p>
          <a:p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19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Logic Model of the Problem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07073" y="2819400"/>
            <a:ext cx="2599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INSERT </a:t>
            </a:r>
            <a:r>
              <a:rPr lang="en-US" dirty="0" smtClean="0"/>
              <a:t>FIGURE 10.5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76818" y="603318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E4485"/>
                </a:solidFill>
                <a:latin typeface="HelveticaNeue Condensed"/>
                <a:cs typeface="HelveticaNeue Condensed"/>
              </a:rPr>
              <a:t>Figure 10.5</a:t>
            </a:r>
            <a:endParaRPr lang="en-US" b="1" dirty="0">
              <a:solidFill>
                <a:srgbClr val="2E4485"/>
              </a:solidFill>
              <a:latin typeface="HelveticaNeue Condensed"/>
              <a:cs typeface="HelveticaNeue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578019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Logic Model of Change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07073" y="2819400"/>
            <a:ext cx="2599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INSERT </a:t>
            </a:r>
            <a:r>
              <a:rPr lang="en-US" dirty="0" smtClean="0"/>
              <a:t>FIGURE 10.6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76818" y="603318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E4485"/>
                </a:solidFill>
                <a:latin typeface="HelveticaNeue Condensed"/>
                <a:cs typeface="HelveticaNeue Condensed"/>
              </a:rPr>
              <a:t>Figure 10.6</a:t>
            </a:r>
            <a:endParaRPr lang="en-US" b="1" dirty="0">
              <a:solidFill>
                <a:srgbClr val="2E4485"/>
              </a:solidFill>
              <a:latin typeface="HelveticaNeue Condensed"/>
              <a:cs typeface="HelveticaNeue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787413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91" y="457200"/>
            <a:ext cx="8686800" cy="1325563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Task </a:t>
            </a:r>
            <a:r>
              <a:rPr lang="en-US" sz="4900" dirty="0" smtClean="0"/>
              <a:t>2: </a:t>
            </a:r>
            <a:r>
              <a:rPr lang="en-US" sz="4900" dirty="0"/>
              <a:t>Search for </a:t>
            </a:r>
            <a:r>
              <a:rPr lang="en-US" sz="4900" dirty="0" smtClean="0"/>
              <a:t>Evidence-based Interventions (</a:t>
            </a:r>
            <a:r>
              <a:rPr lang="en-US" sz="4900" dirty="0"/>
              <a:t>EBIs)</a:t>
            </a:r>
            <a:r>
              <a:rPr lang="en-US" sz="5400" dirty="0"/>
              <a:t/>
            </a:r>
            <a:br>
              <a:rPr lang="en-US" sz="54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46697" y="1707229"/>
            <a:ext cx="83820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5425" marR="0" lvl="0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Searched for an EBI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  <a:latin typeface="+mn-lt"/>
              </a:rPr>
              <a:t>Looked at Community Guide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  <a:latin typeface="+mn-lt"/>
              </a:rPr>
              <a:t>Searched for a program using RTIPS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  <a:latin typeface="+mn-lt"/>
              </a:rPr>
              <a:t>Found articles on three additional programs</a:t>
            </a: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225425" marR="0" lvl="0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Judged</a:t>
            </a:r>
            <a:r>
              <a:rPr kumimoji="0" lang="nl-NL" sz="3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basic fit to creat a “short list”</a:t>
            </a:r>
          </a:p>
          <a:p>
            <a:pPr marL="225425" marR="0" lvl="0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3500" dirty="0" smtClean="0">
                <a:solidFill>
                  <a:schemeClr val="tx1"/>
                </a:solidFill>
                <a:latin typeface="+mn-lt"/>
              </a:rPr>
              <a:t>Identified a </a:t>
            </a:r>
            <a:r>
              <a:rPr lang="nl-NL" sz="3500" dirty="0" smtClean="0">
                <a:solidFill>
                  <a:srgbClr val="00ADEF"/>
                </a:solidFill>
                <a:latin typeface="+mn-lt"/>
              </a:rPr>
              <a:t>telephone counseling </a:t>
            </a:r>
            <a:r>
              <a:rPr lang="nl-NL" sz="3500" dirty="0" smtClean="0">
                <a:solidFill>
                  <a:schemeClr val="tx1"/>
                </a:solidFill>
                <a:latin typeface="+mn-lt"/>
              </a:rPr>
              <a:t>program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Breast Cancer Screening among Non-adherent Women (Lipkus et al, 2000)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2E4485"/>
              </a:solidFill>
              <a:effectLst/>
              <a:uLnTx/>
              <a:uFillTx/>
              <a:latin typeface="HelveticaNeue Condensed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9491" y="6198256"/>
            <a:ext cx="8633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Lipkus</a:t>
            </a:r>
            <a:r>
              <a:rPr lang="en-US" sz="1400" dirty="0"/>
              <a:t>, I. M., </a:t>
            </a:r>
            <a:r>
              <a:rPr lang="en-US" sz="1400" dirty="0" err="1"/>
              <a:t>Rimer</a:t>
            </a:r>
            <a:r>
              <a:rPr lang="en-US" sz="1400" dirty="0"/>
              <a:t>, B. K., </a:t>
            </a:r>
            <a:r>
              <a:rPr lang="en-US" sz="1400" dirty="0" err="1"/>
              <a:t>Halabi</a:t>
            </a:r>
            <a:r>
              <a:rPr lang="en-US" sz="1400" dirty="0"/>
              <a:t>, S., &amp; </a:t>
            </a:r>
            <a:r>
              <a:rPr lang="en-US" sz="1400" dirty="0" err="1"/>
              <a:t>Strigo</a:t>
            </a:r>
            <a:r>
              <a:rPr lang="en-US" sz="1400" dirty="0"/>
              <a:t>, T. S. (2000). Can tailored </a:t>
            </a:r>
            <a:r>
              <a:rPr lang="en-US" sz="1400" dirty="0" smtClean="0"/>
              <a:t>interventions increase </a:t>
            </a:r>
            <a:r>
              <a:rPr lang="en-US" sz="1400" dirty="0"/>
              <a:t>mammography use among HMO women? </a:t>
            </a:r>
            <a:r>
              <a:rPr lang="en-US" sz="1400" i="1" dirty="0"/>
              <a:t>American Journal </a:t>
            </a:r>
            <a:r>
              <a:rPr lang="en-US" sz="1400" i="1" dirty="0" smtClean="0"/>
              <a:t>of Preventive </a:t>
            </a:r>
            <a:r>
              <a:rPr lang="en-US" sz="1400" i="1" dirty="0"/>
              <a:t>Medicine</a:t>
            </a:r>
            <a:r>
              <a:rPr lang="en-US" sz="1400" dirty="0"/>
              <a:t>, </a:t>
            </a:r>
            <a:r>
              <a:rPr lang="en-US" sz="1400" i="1" dirty="0"/>
              <a:t>18</a:t>
            </a:r>
            <a:r>
              <a:rPr lang="en-US" sz="1400" dirty="0"/>
              <a:t>(1), 1–10.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83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2033"/>
            <a:ext cx="8763000" cy="1325563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Task 3: </a:t>
            </a:r>
            <a:r>
              <a:rPr lang="en-US" sz="4900" dirty="0"/>
              <a:t>Assess </a:t>
            </a:r>
            <a:r>
              <a:rPr lang="en-US" sz="4900" dirty="0" smtClean="0"/>
              <a:t>Fit </a:t>
            </a:r>
            <a:r>
              <a:rPr lang="en-US" sz="4900" dirty="0"/>
              <a:t>and </a:t>
            </a:r>
            <a:r>
              <a:rPr lang="en-US" sz="4900" dirty="0" smtClean="0"/>
              <a:t>Plan Adaptation</a:t>
            </a:r>
            <a:endParaRPr lang="en-US" sz="4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95300" y="1238937"/>
            <a:ext cx="8229600" cy="54825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T</a:t>
            </a:r>
            <a:r>
              <a:rPr lang="en-US" sz="3200" dirty="0" smtClean="0"/>
              <a:t>he planning group reviewed the program manual </a:t>
            </a:r>
            <a:r>
              <a:rPr lang="en-US" sz="3200" dirty="0" smtClean="0">
                <a:solidFill>
                  <a:srgbClr val="00ADEF"/>
                </a:solidFill>
              </a:rPr>
              <a:t>(</a:t>
            </a:r>
            <a:r>
              <a:rPr lang="en-US" sz="3200" dirty="0" smtClean="0">
                <a:solidFill>
                  <a:srgbClr val="00ADEF"/>
                </a:solidFill>
              </a:rPr>
              <a:t>implementation instructions </a:t>
            </a:r>
            <a:r>
              <a:rPr lang="en-US" sz="3200" dirty="0" smtClean="0"/>
              <a:t>and </a:t>
            </a:r>
            <a:r>
              <a:rPr lang="en-US" sz="3200" dirty="0" smtClean="0">
                <a:solidFill>
                  <a:srgbClr val="00ADEF"/>
                </a:solidFill>
              </a:rPr>
              <a:t>telephone counseling scripts) </a:t>
            </a:r>
            <a:r>
              <a:rPr lang="en-US" sz="3200" dirty="0" smtClean="0"/>
              <a:t>to assess:  </a:t>
            </a:r>
          </a:p>
          <a:p>
            <a:pPr marL="457200" lvl="2" indent="-220663">
              <a:spcBef>
                <a:spcPts val="1200"/>
              </a:spcBef>
            </a:pPr>
            <a:r>
              <a:rPr lang="en-US" sz="2800" dirty="0" smtClean="0"/>
              <a:t>Behavioral and environmental fit</a:t>
            </a:r>
          </a:p>
          <a:p>
            <a:pPr marL="693738" lvl="3" indent="-220663"/>
            <a:r>
              <a:rPr lang="en-US" sz="2400" dirty="0" smtClean="0"/>
              <a:t>Need to adapt from mammogram in general to appointment keeping specifically</a:t>
            </a:r>
          </a:p>
          <a:p>
            <a:pPr marL="457200" lvl="2" indent="-220663">
              <a:spcBef>
                <a:spcPts val="1800"/>
              </a:spcBef>
            </a:pPr>
            <a:r>
              <a:rPr lang="en-US" sz="2800" dirty="0" smtClean="0"/>
              <a:t>Change methods and determinants fit</a:t>
            </a:r>
          </a:p>
          <a:p>
            <a:pPr marL="693738" lvl="3" indent="-220663"/>
            <a:r>
              <a:rPr lang="en-US" sz="2400" dirty="0" smtClean="0"/>
              <a:t>Need to enhance determinants and change methods</a:t>
            </a:r>
            <a:r>
              <a:rPr lang="en-US" sz="2400" dirty="0"/>
              <a:t> </a:t>
            </a:r>
            <a:r>
              <a:rPr lang="en-US" sz="2400" dirty="0" smtClean="0"/>
              <a:t>related to stage of change </a:t>
            </a:r>
          </a:p>
          <a:p>
            <a:pPr marL="1036638" lvl="4" indent="-220663"/>
            <a:r>
              <a:rPr lang="en-US" sz="2000" dirty="0" err="1" smtClean="0"/>
              <a:t>Precontemplation</a:t>
            </a:r>
            <a:r>
              <a:rPr lang="en-US" sz="2000" dirty="0" smtClean="0"/>
              <a:t>/contemplation</a:t>
            </a:r>
          </a:p>
          <a:p>
            <a:pPr marL="1036638" lvl="4" indent="-220663"/>
            <a:r>
              <a:rPr lang="en-US" sz="2000" dirty="0" smtClean="0"/>
              <a:t>Preparation/action</a:t>
            </a:r>
          </a:p>
          <a:p>
            <a:pPr marL="693738" lvl="4" indent="-220663"/>
            <a:r>
              <a:rPr lang="en-US" sz="2400" dirty="0" smtClean="0"/>
              <a:t>Need to include change methods of persuasion, cultural congruence, problem solving, modeling, and 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207518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Overview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Because of the importance of a </a:t>
            </a:r>
            <a:r>
              <a:rPr lang="en-US" sz="2800" dirty="0">
                <a:solidFill>
                  <a:srgbClr val="00ADEF"/>
                </a:solidFill>
              </a:rPr>
              <a:t>balance</a:t>
            </a:r>
            <a:r>
              <a:rPr lang="en-US" sz="2800" dirty="0"/>
              <a:t> </a:t>
            </a:r>
            <a:r>
              <a:rPr lang="en-US" sz="2800" dirty="0" smtClean="0"/>
              <a:t>between fidelity </a:t>
            </a:r>
            <a:r>
              <a:rPr lang="en-US" sz="2800" dirty="0"/>
              <a:t>to original program design and adaptation to </a:t>
            </a:r>
            <a:r>
              <a:rPr lang="en-US" sz="2800" dirty="0" smtClean="0"/>
              <a:t>help an </a:t>
            </a:r>
            <a:r>
              <a:rPr lang="en-US" sz="2800" dirty="0"/>
              <a:t>intervention better suit a new setting, changes to </a:t>
            </a:r>
            <a:r>
              <a:rPr lang="en-US" sz="2800" dirty="0" smtClean="0"/>
              <a:t>EBIs should </a:t>
            </a:r>
            <a:r>
              <a:rPr lang="en-US" sz="2800" dirty="0"/>
              <a:t>be </a:t>
            </a:r>
            <a:r>
              <a:rPr lang="en-US" sz="2800" dirty="0">
                <a:solidFill>
                  <a:srgbClr val="00ADEF"/>
                </a:solidFill>
              </a:rPr>
              <a:t>undertaken systematically </a:t>
            </a:r>
            <a:r>
              <a:rPr lang="en-US" sz="2800" dirty="0"/>
              <a:t>with an eye to </a:t>
            </a:r>
            <a:r>
              <a:rPr lang="en-US" sz="2800" dirty="0" smtClean="0"/>
              <a:t>retention of </a:t>
            </a:r>
            <a:r>
              <a:rPr lang="en-US" sz="2800" dirty="0"/>
              <a:t>the critical elements that made the </a:t>
            </a:r>
            <a:r>
              <a:rPr lang="en-US" sz="2800" dirty="0" smtClean="0"/>
              <a:t>program effective </a:t>
            </a:r>
            <a:r>
              <a:rPr lang="en-US" sz="2800" dirty="0"/>
              <a:t>in the first place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91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Continued….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-220663"/>
            <a:r>
              <a:rPr lang="en-US" sz="2800" dirty="0"/>
              <a:t>Delivery fit, design features, and cultural </a:t>
            </a:r>
            <a:r>
              <a:rPr lang="en-US" sz="2800" dirty="0" smtClean="0"/>
              <a:t>fit</a:t>
            </a:r>
          </a:p>
          <a:p>
            <a:pPr marL="800100" lvl="3" indent="-220663"/>
            <a:r>
              <a:rPr lang="en-US" sz="2400" dirty="0" smtClean="0"/>
              <a:t>Telephone delivery acceptable</a:t>
            </a:r>
          </a:p>
          <a:p>
            <a:pPr marL="800100" lvl="3" indent="-220663"/>
            <a:r>
              <a:rPr lang="en-US" sz="2400" dirty="0" smtClean="0"/>
              <a:t>Scripts for barriers did not target exact concerns of local African American women</a:t>
            </a:r>
          </a:p>
          <a:p>
            <a:pPr marL="800100" lvl="3" indent="-220663"/>
            <a:r>
              <a:rPr lang="en-US" sz="2400" dirty="0" smtClean="0"/>
              <a:t>Recommended active-listening framework for scripts to enhance rapport</a:t>
            </a:r>
          </a:p>
          <a:p>
            <a:pPr marL="457200" lvl="2" indent="-220663">
              <a:spcBef>
                <a:spcPts val="1800"/>
              </a:spcBef>
            </a:pPr>
            <a:r>
              <a:rPr lang="en-US" sz="2800" dirty="0" smtClean="0"/>
              <a:t>Considered </a:t>
            </a:r>
            <a:r>
              <a:rPr lang="en-US" sz="2800" dirty="0"/>
              <a:t>essential program elements and how to retain them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50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6538" indent="-236538"/>
            <a:r>
              <a:rPr lang="en-US" sz="3200" dirty="0" smtClean="0"/>
              <a:t>Prepared design documents for adaptation</a:t>
            </a:r>
          </a:p>
          <a:p>
            <a:pPr marL="579438" lvl="1" indent="-236538"/>
            <a:r>
              <a:rPr lang="en-US" sz="2800" dirty="0" smtClean="0"/>
              <a:t>Noted the planned change</a:t>
            </a:r>
          </a:p>
          <a:p>
            <a:pPr marL="579438" lvl="1" indent="-236538"/>
            <a:r>
              <a:rPr lang="en-US" sz="2800" dirty="0" smtClean="0"/>
              <a:t>Described the program materials and activities in which change should be made</a:t>
            </a:r>
          </a:p>
          <a:p>
            <a:pPr marL="579438" lvl="1" indent="-236538"/>
            <a:r>
              <a:rPr lang="en-US" sz="2800" dirty="0" smtClean="0"/>
              <a:t>Wrote or edited messages to support the change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2900" y="297583"/>
            <a:ext cx="84582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Task 4: </a:t>
            </a:r>
            <a:r>
              <a:rPr lang="en-US" sz="4400" dirty="0"/>
              <a:t>Make </a:t>
            </a:r>
            <a:r>
              <a:rPr lang="en-US" sz="4400" dirty="0" smtClean="0"/>
              <a:t>Adaptations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88451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Partial Adaptation “To-Do List”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600" y="2667000"/>
            <a:ext cx="5990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INSERT </a:t>
            </a:r>
            <a:r>
              <a:rPr lang="en-US" dirty="0" smtClean="0"/>
              <a:t>FIRST PAGE (or LEGIBLE PORTION) OF TABLE 10.3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76818" y="603318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E4485"/>
                </a:solidFill>
                <a:latin typeface="HelveticaNeue Condensed"/>
                <a:cs typeface="HelveticaNeue Condensed"/>
              </a:rPr>
              <a:t>Table 10.3</a:t>
            </a:r>
            <a:endParaRPr lang="en-US" b="1" dirty="0">
              <a:solidFill>
                <a:srgbClr val="2E4485"/>
              </a:solidFill>
              <a:latin typeface="HelveticaNeue Condensed"/>
              <a:cs typeface="HelveticaNeue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4218084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Example from Design Document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600" y="2667000"/>
            <a:ext cx="5990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INSERT </a:t>
            </a:r>
            <a:r>
              <a:rPr lang="en-US" dirty="0" smtClean="0"/>
              <a:t>FIRST PAGE (or LEGIBLE PORTION) OF TABLE 10.4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598701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E4485"/>
                </a:solidFill>
                <a:latin typeface="HelveticaNeue Condensed"/>
                <a:cs typeface="HelveticaNeue Condensed"/>
              </a:rPr>
              <a:t>Table 10.4</a:t>
            </a:r>
            <a:endParaRPr lang="en-US" b="1" dirty="0">
              <a:solidFill>
                <a:srgbClr val="2E4485"/>
              </a:solidFill>
              <a:latin typeface="HelveticaNeue Condensed"/>
              <a:cs typeface="HelveticaNeue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386032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83820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Pretesting and Producing </a:t>
            </a:r>
            <a:br>
              <a:rPr lang="en-US" sz="4000" dirty="0" smtClean="0"/>
            </a:br>
            <a:r>
              <a:rPr lang="en-US" sz="4000" dirty="0" smtClean="0"/>
              <a:t>Adapted Materials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7224"/>
            <a:ext cx="7886700" cy="4351338"/>
          </a:xfrm>
        </p:spPr>
        <p:txBody>
          <a:bodyPr/>
          <a:lstStyle/>
          <a:p>
            <a:pPr marL="236538" indent="-236538"/>
            <a:r>
              <a:rPr lang="en-US" sz="2800" dirty="0" smtClean="0"/>
              <a:t>Pretesting telephone counseling scripts </a:t>
            </a:r>
          </a:p>
          <a:p>
            <a:pPr marL="579438" lvl="1" indent="-236538"/>
            <a:r>
              <a:rPr lang="en-US" sz="2400" dirty="0" smtClean="0"/>
              <a:t>14 African American women worked in pairs to role-play the scripts (navigator/caller and patient roles)</a:t>
            </a:r>
          </a:p>
          <a:p>
            <a:pPr marL="579438" lvl="1" indent="-236538"/>
            <a:r>
              <a:rPr lang="en-US" sz="2400" dirty="0" smtClean="0"/>
              <a:t>Noted any script changes</a:t>
            </a:r>
            <a:endParaRPr lang="en-US" sz="2400" dirty="0"/>
          </a:p>
          <a:p>
            <a:pPr marL="236538" indent="-236538">
              <a:spcBef>
                <a:spcPts val="1800"/>
              </a:spcBef>
            </a:pPr>
            <a:r>
              <a:rPr lang="en-US" sz="2800" dirty="0" smtClean="0"/>
              <a:t>Produced revised manual of barriers and foundational conversation scripts in hardcopy form </a:t>
            </a:r>
          </a:p>
          <a:p>
            <a:pPr marL="579438" lvl="1" indent="-236538"/>
            <a:r>
              <a:rPr lang="en-US" sz="2400" dirty="0" smtClean="0"/>
              <a:t>After an initial evaluation study, the manual was converted to computer-assisted scripts for use by a live navigator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02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23146"/>
            <a:ext cx="7981950" cy="4351338"/>
          </a:xfrm>
        </p:spPr>
        <p:txBody>
          <a:bodyPr>
            <a:normAutofit fontScale="92500" lnSpcReduction="20000"/>
          </a:bodyPr>
          <a:lstStyle/>
          <a:p>
            <a:pPr marL="236538" indent="-236538">
              <a:spcBef>
                <a:spcPts val="1200"/>
              </a:spcBef>
            </a:pPr>
            <a:r>
              <a:rPr lang="en-US" sz="3000" dirty="0" smtClean="0"/>
              <a:t>Identified implementers as </a:t>
            </a:r>
            <a:r>
              <a:rPr lang="en-US" sz="3000" dirty="0" smtClean="0">
                <a:solidFill>
                  <a:srgbClr val="00ADEF"/>
                </a:solidFill>
              </a:rPr>
              <a:t>patient navigators or community health workers </a:t>
            </a:r>
            <a:r>
              <a:rPr lang="en-US" sz="3000" dirty="0" smtClean="0"/>
              <a:t>familiar with making reminder calls</a:t>
            </a:r>
          </a:p>
          <a:p>
            <a:pPr marL="236538" indent="-236538">
              <a:spcBef>
                <a:spcPts val="1200"/>
              </a:spcBef>
            </a:pPr>
            <a:r>
              <a:rPr lang="en-US" sz="3000" dirty="0" smtClean="0"/>
              <a:t>Implementers would make standard reminder calls as well as </a:t>
            </a:r>
            <a:r>
              <a:rPr lang="en-US" sz="3000" dirty="0" smtClean="0">
                <a:solidFill>
                  <a:srgbClr val="00ADEF"/>
                </a:solidFill>
              </a:rPr>
              <a:t>protocol-driven, barrier-focused counseling calls </a:t>
            </a:r>
            <a:r>
              <a:rPr lang="en-US" sz="3000" dirty="0" smtClean="0"/>
              <a:t>to African American women already scheduled for a mammogram</a:t>
            </a:r>
          </a:p>
          <a:p>
            <a:pPr marL="236538" indent="-236538">
              <a:spcBef>
                <a:spcPts val="1200"/>
              </a:spcBef>
            </a:pPr>
            <a:r>
              <a:rPr lang="en-US" sz="3000" dirty="0" smtClean="0"/>
              <a:t>Clinical partners would provide navigators with space and access to appointment records</a:t>
            </a:r>
          </a:p>
          <a:p>
            <a:pPr marL="236538" indent="-236538">
              <a:spcBef>
                <a:spcPts val="1200"/>
              </a:spcBef>
            </a:pPr>
            <a:r>
              <a:rPr lang="en-US" sz="3200" dirty="0" smtClean="0"/>
              <a:t>Specified implementation outcome</a:t>
            </a:r>
          </a:p>
          <a:p>
            <a:pPr marL="579438" lvl="1" indent="-236538"/>
            <a:r>
              <a:rPr lang="en-US" sz="2600" dirty="0" smtClean="0"/>
              <a:t>At least 100 standard reminder calls and </a:t>
            </a:r>
            <a:r>
              <a:rPr lang="en-US" sz="2600" dirty="0"/>
              <a:t>100 EBI calls </a:t>
            </a:r>
            <a:r>
              <a:rPr lang="en-US" sz="2600" dirty="0" smtClean="0"/>
              <a:t>in 12 months</a:t>
            </a:r>
            <a:endParaRPr lang="en-US" sz="26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2900" y="297583"/>
            <a:ext cx="84582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Task 5: </a:t>
            </a:r>
            <a:r>
              <a:rPr lang="en-US" sz="4400" dirty="0"/>
              <a:t>Plan for </a:t>
            </a:r>
            <a:r>
              <a:rPr lang="en-US" sz="4400" dirty="0" smtClean="0"/>
              <a:t>Implementation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73841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Continued…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058150" cy="4351338"/>
          </a:xfrm>
        </p:spPr>
        <p:txBody>
          <a:bodyPr>
            <a:normAutofit lnSpcReduction="10000"/>
          </a:bodyPr>
          <a:lstStyle/>
          <a:p>
            <a:pPr marL="236538" indent="-236538"/>
            <a:r>
              <a:rPr lang="en-US" sz="2800" dirty="0" smtClean="0"/>
              <a:t>Scope of the EBI was one completed call per woman</a:t>
            </a:r>
          </a:p>
          <a:p>
            <a:pPr marL="574675" lvl="1" indent="-231775"/>
            <a:r>
              <a:rPr lang="en-US" sz="2400" dirty="0"/>
              <a:t>Assessment of stage</a:t>
            </a:r>
          </a:p>
          <a:p>
            <a:pPr marL="574675" lvl="1" indent="-231775"/>
            <a:r>
              <a:rPr lang="en-US" sz="2400" dirty="0"/>
              <a:t>Query regarding barriers</a:t>
            </a:r>
          </a:p>
          <a:p>
            <a:pPr marL="574675" lvl="1" indent="-231775"/>
            <a:r>
              <a:rPr lang="en-US" sz="2400" dirty="0"/>
              <a:t>Solutions to barriers based on barrier scripts</a:t>
            </a:r>
          </a:p>
          <a:p>
            <a:pPr marL="574675" lvl="1" indent="-231775"/>
            <a:r>
              <a:rPr lang="en-US" sz="2400" dirty="0"/>
              <a:t>Active listening the ‘glue’ for moving conversations </a:t>
            </a:r>
            <a:r>
              <a:rPr lang="en-US" sz="2400" dirty="0" smtClean="0"/>
              <a:t>forward</a:t>
            </a:r>
            <a:endParaRPr lang="en-US" sz="2800" dirty="0" smtClean="0"/>
          </a:p>
          <a:p>
            <a:pPr marL="236538" indent="-236538"/>
            <a:r>
              <a:rPr lang="en-US" sz="2800" dirty="0" smtClean="0"/>
              <a:t>Motivating and training implementers</a:t>
            </a:r>
          </a:p>
          <a:p>
            <a:pPr marL="574675" lvl="1" indent="-231775"/>
            <a:r>
              <a:rPr lang="en-US" sz="2400" dirty="0" smtClean="0"/>
              <a:t>Developed training manual with scripts for opening, moving, and closing conversations, and barrier scripts</a:t>
            </a:r>
          </a:p>
          <a:p>
            <a:pPr marL="574675" lvl="1" indent="-231775"/>
            <a:r>
              <a:rPr lang="en-US" sz="2400" dirty="0" smtClean="0"/>
              <a:t>Training sessions with informal role-play practice to enhance implementers’ self-efficacy, outcome expectations and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8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237" y="1623145"/>
            <a:ext cx="7886700" cy="4733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Evaluation aims:</a:t>
            </a:r>
          </a:p>
          <a:p>
            <a:pPr marL="457200" indent="-220663">
              <a:spcBef>
                <a:spcPts val="1800"/>
              </a:spcBef>
            </a:pPr>
            <a:r>
              <a:rPr lang="en-US" sz="2800" dirty="0" smtClean="0"/>
              <a:t>Determine effectiveness of the adapted EBI to improve appointment keeping for mammography in African American women</a:t>
            </a:r>
          </a:p>
          <a:p>
            <a:pPr marL="457200" indent="-220663">
              <a:spcBef>
                <a:spcPts val="1800"/>
              </a:spcBef>
            </a:pPr>
            <a:r>
              <a:rPr lang="en-US" sz="2800" dirty="0" smtClean="0"/>
              <a:t>Describe the processes of implementation of the adapted EBI in a practice setting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2900" y="297583"/>
            <a:ext cx="8458200" cy="1325563"/>
          </a:xfrm>
        </p:spPr>
        <p:txBody>
          <a:bodyPr>
            <a:normAutofit/>
          </a:bodyPr>
          <a:lstStyle/>
          <a:p>
            <a:r>
              <a:rPr lang="en-US" sz="4900" dirty="0" smtClean="0"/>
              <a:t>Task 6: </a:t>
            </a:r>
            <a:r>
              <a:rPr lang="en-US" sz="4900" dirty="0"/>
              <a:t>Plan for </a:t>
            </a:r>
            <a:r>
              <a:rPr lang="en-US" sz="4900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69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069" y="198437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Effect Evaluation Questions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351338"/>
          </a:xfrm>
        </p:spPr>
        <p:txBody>
          <a:bodyPr>
            <a:normAutofit/>
          </a:bodyPr>
          <a:lstStyle/>
          <a:p>
            <a:pPr marL="236538" indent="-236538"/>
            <a:r>
              <a:rPr lang="en-US" sz="2800" dirty="0" smtClean="0"/>
              <a:t>What was the effectiveness in decreasing appointment ‘no-show’ rates in the new setting?</a:t>
            </a:r>
          </a:p>
          <a:p>
            <a:pPr marL="236538" indent="-236538"/>
            <a:r>
              <a:rPr lang="en-US" sz="2800" dirty="0" smtClean="0"/>
              <a:t>How did the effectiveness of the adapted EBI in improving appointment-keeping compare to the effectiveness of the </a:t>
            </a:r>
            <a:r>
              <a:rPr lang="en-US" sz="2800" dirty="0"/>
              <a:t>original </a:t>
            </a:r>
            <a:r>
              <a:rPr lang="en-US" sz="2800" dirty="0" smtClean="0"/>
              <a:t>EBI in improving mammography rates among non-adherent women?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60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Process Evaluation Questions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6538" indent="-236538"/>
            <a:r>
              <a:rPr lang="en-US" sz="2800" dirty="0" smtClean="0"/>
              <a:t>Was </a:t>
            </a:r>
            <a:r>
              <a:rPr lang="en-US" sz="2800" dirty="0"/>
              <a:t>the adapted EBI delivered to the intended population?</a:t>
            </a:r>
          </a:p>
          <a:p>
            <a:pPr marL="236538" indent="-236538"/>
            <a:r>
              <a:rPr lang="en-US" sz="2800" dirty="0"/>
              <a:t>Did the implementers follow the protocol?</a:t>
            </a:r>
          </a:p>
          <a:p>
            <a:pPr marL="236538" indent="-236538"/>
            <a:r>
              <a:rPr lang="en-US" sz="2800" dirty="0"/>
              <a:t>What barriers were discussed in the phone calls?</a:t>
            </a:r>
          </a:p>
          <a:p>
            <a:pPr marL="236538" indent="-236538"/>
            <a:r>
              <a:rPr lang="en-US" sz="2800" dirty="0"/>
              <a:t>Did women who received the adapted EBI find it helpful and acceptable?</a:t>
            </a:r>
          </a:p>
          <a:p>
            <a:pPr marL="236538" indent="-236538"/>
            <a:r>
              <a:rPr lang="en-US" sz="2800" dirty="0"/>
              <a:t>What problems occurred during implementation of the adapted EBI?</a:t>
            </a: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0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270846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Tasks for IM Adapt</a:t>
            </a:r>
            <a:endParaRPr lang="en-US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08985" y="1523999"/>
            <a:ext cx="4420216" cy="4832351"/>
          </a:xfrm>
        </p:spPr>
        <p:txBody>
          <a:bodyPr>
            <a:noAutofit/>
          </a:bodyPr>
          <a:lstStyle/>
          <a:p>
            <a:pPr marL="236538" indent="-236538"/>
            <a:r>
              <a:rPr lang="en-US" sz="2800" dirty="0"/>
              <a:t>Conduct a needs </a:t>
            </a:r>
            <a:r>
              <a:rPr lang="en-US" sz="2800" dirty="0" smtClean="0"/>
              <a:t>assessment, and </a:t>
            </a:r>
            <a:r>
              <a:rPr lang="en-US" sz="2800" dirty="0"/>
              <a:t>develop logic models for </a:t>
            </a:r>
            <a:r>
              <a:rPr lang="en-US" sz="2800" dirty="0" smtClean="0"/>
              <a:t>the problem </a:t>
            </a:r>
            <a:r>
              <a:rPr lang="en-US" sz="2800" dirty="0"/>
              <a:t>and for change</a:t>
            </a:r>
          </a:p>
          <a:p>
            <a:pPr marL="236538" indent="-236538"/>
            <a:r>
              <a:rPr lang="en-US" sz="2800" dirty="0" smtClean="0"/>
              <a:t>Search </a:t>
            </a:r>
            <a:r>
              <a:rPr lang="en-US" sz="2800" dirty="0"/>
              <a:t>for </a:t>
            </a:r>
            <a:r>
              <a:rPr lang="en-US" sz="2800" dirty="0" smtClean="0"/>
              <a:t>evidence-based interventions </a:t>
            </a:r>
            <a:r>
              <a:rPr lang="en-US" sz="2800" dirty="0"/>
              <a:t>(EBIs)</a:t>
            </a:r>
          </a:p>
          <a:p>
            <a:pPr marL="236538" indent="-236538"/>
            <a:r>
              <a:rPr lang="en-US" sz="2800" dirty="0" smtClean="0"/>
              <a:t>Assess </a:t>
            </a:r>
            <a:r>
              <a:rPr lang="en-US" sz="2800" dirty="0"/>
              <a:t>fit and plan adaptation</a:t>
            </a:r>
          </a:p>
          <a:p>
            <a:pPr marL="236538" indent="-236538"/>
            <a:r>
              <a:rPr lang="en-US" sz="2800" dirty="0" smtClean="0"/>
              <a:t>Make </a:t>
            </a:r>
            <a:r>
              <a:rPr lang="en-US" sz="2800" dirty="0"/>
              <a:t>adaptations </a:t>
            </a:r>
            <a:endParaRPr lang="en-US" sz="2800" dirty="0" smtClean="0"/>
          </a:p>
          <a:p>
            <a:pPr marL="236538" indent="-236538"/>
            <a:r>
              <a:rPr lang="en-US" sz="2800" dirty="0" smtClean="0"/>
              <a:t>Plan </a:t>
            </a:r>
            <a:r>
              <a:rPr lang="en-US" sz="2800" dirty="0"/>
              <a:t>for implementation</a:t>
            </a:r>
          </a:p>
          <a:p>
            <a:pPr marL="236538" indent="-236538"/>
            <a:r>
              <a:rPr lang="en-US" sz="2800" dirty="0" smtClean="0"/>
              <a:t>Plan </a:t>
            </a:r>
            <a:r>
              <a:rPr lang="en-US" sz="2800" dirty="0"/>
              <a:t>for evaluation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514600"/>
            <a:ext cx="3494994" cy="232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3279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673" y="228600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Indicators and Measures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673" y="1371600"/>
            <a:ext cx="8058150" cy="4759528"/>
          </a:xfrm>
        </p:spPr>
        <p:txBody>
          <a:bodyPr>
            <a:normAutofit/>
          </a:bodyPr>
          <a:lstStyle/>
          <a:p>
            <a:pPr marL="236538" indent="-236538"/>
            <a:r>
              <a:rPr lang="en-US" sz="2800" dirty="0" smtClean="0"/>
              <a:t>Effectiveness</a:t>
            </a:r>
          </a:p>
          <a:p>
            <a:pPr marL="574675" lvl="2" indent="-233363">
              <a:spcBef>
                <a:spcPts val="750"/>
              </a:spcBef>
            </a:pPr>
            <a:r>
              <a:rPr lang="en-US" sz="2400" dirty="0"/>
              <a:t>Kept and missed appointments </a:t>
            </a:r>
            <a:r>
              <a:rPr lang="en-US" sz="2400" dirty="0" smtClean="0"/>
              <a:t>obtained </a:t>
            </a:r>
            <a:r>
              <a:rPr lang="en-US" sz="2400" dirty="0"/>
              <a:t>from clinical </a:t>
            </a:r>
            <a:r>
              <a:rPr lang="en-US" sz="2400" dirty="0" smtClean="0"/>
              <a:t>partner’s </a:t>
            </a:r>
            <a:r>
              <a:rPr lang="en-US" sz="2400" dirty="0"/>
              <a:t>electronic </a:t>
            </a:r>
            <a:r>
              <a:rPr lang="en-US" sz="2400" dirty="0" smtClean="0"/>
              <a:t>database</a:t>
            </a:r>
            <a:endParaRPr lang="en-US" sz="2800" dirty="0" smtClean="0"/>
          </a:p>
          <a:p>
            <a:pPr marL="236538" indent="-236538"/>
            <a:r>
              <a:rPr lang="en-US" sz="2800" dirty="0" smtClean="0"/>
              <a:t>Implementation fidelity</a:t>
            </a:r>
          </a:p>
          <a:p>
            <a:pPr marL="574675" lvl="1" indent="-234950"/>
            <a:r>
              <a:rPr lang="en-US" sz="2400" dirty="0" smtClean="0"/>
              <a:t>Monitored intervention phone calls and compared to protocol</a:t>
            </a:r>
          </a:p>
          <a:p>
            <a:pPr marL="574675" lvl="1" indent="-234950"/>
            <a:r>
              <a:rPr lang="en-US" sz="2400" dirty="0" smtClean="0"/>
              <a:t>Site visits to clinical partner</a:t>
            </a:r>
          </a:p>
          <a:p>
            <a:pPr marL="574675" lvl="1" indent="-234950"/>
            <a:r>
              <a:rPr lang="en-US" sz="2400" dirty="0" smtClean="0"/>
              <a:t>Post-intervention phone calls to randomly selected patients receiving the intervention </a:t>
            </a:r>
          </a:p>
          <a:p>
            <a:pPr marL="914400" lvl="2" indent="-228600"/>
            <a:r>
              <a:rPr lang="en-US" sz="2000" dirty="0" smtClean="0"/>
              <a:t>Assessed perception of EBI calls</a:t>
            </a:r>
          </a:p>
          <a:p>
            <a:pPr marL="914400" lvl="2" indent="-228600"/>
            <a:r>
              <a:rPr lang="en-US" sz="2000" dirty="0" smtClean="0"/>
              <a:t>Systems barriers encountered</a:t>
            </a:r>
          </a:p>
          <a:p>
            <a:pPr marL="914400" lvl="2" indent="-228600"/>
            <a:r>
              <a:rPr lang="en-US" sz="2000" dirty="0" smtClean="0"/>
              <a:t>Recommended improvements to the program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90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Evaluation Design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6538" indent="-236538"/>
            <a:r>
              <a:rPr lang="en-US" sz="2800" dirty="0" smtClean="0"/>
              <a:t>Random assignment was not feasible</a:t>
            </a:r>
          </a:p>
          <a:p>
            <a:pPr marL="236538" indent="-236538"/>
            <a:r>
              <a:rPr lang="en-US" sz="2800" dirty="0" smtClean="0"/>
              <a:t>Assigned contacted women to usual care or adapted EBI in sequential groups of 50 patients</a:t>
            </a:r>
          </a:p>
          <a:p>
            <a:pPr marL="236538" indent="-236538"/>
            <a:r>
              <a:rPr lang="en-US" sz="2800" dirty="0" smtClean="0"/>
              <a:t>Enrolled African American women ages 35-64 years, uninsured, income &lt; 200% federal poverty level, with an upcoming mammogram appointment</a:t>
            </a:r>
          </a:p>
          <a:p>
            <a:pPr marL="574675" lvl="1" indent="-234950"/>
            <a:r>
              <a:rPr lang="en-US" sz="2400" dirty="0" smtClean="0"/>
              <a:t>Identified eligible patients from electronic scheduling records</a:t>
            </a:r>
          </a:p>
          <a:p>
            <a:pPr lvl="1"/>
            <a:endParaRPr lang="en-US" sz="2500" dirty="0"/>
          </a:p>
          <a:p>
            <a:pPr marL="342900" lvl="1" indent="0">
              <a:buNone/>
            </a:pP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10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0674"/>
            <a:ext cx="85344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Project Outcomes and Current Status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36538" indent="-236538"/>
            <a:r>
              <a:rPr lang="en-US" sz="2800" dirty="0" smtClean="0"/>
              <a:t>The evaluation for this project was completed and the results were used to acquire funding for a larger implementation of the adapted EBI</a:t>
            </a:r>
          </a:p>
          <a:p>
            <a:pPr marL="236538" indent="-236538"/>
            <a:r>
              <a:rPr lang="en-US" sz="2800" dirty="0" smtClean="0"/>
              <a:t>Effectiveness results were in range with results from the original EBI evaluation</a:t>
            </a:r>
          </a:p>
          <a:p>
            <a:pPr marL="236538" indent="-236538"/>
            <a:r>
              <a:rPr lang="en-US" sz="2800" dirty="0" smtClean="0"/>
              <a:t>Women were approached at 41 mammography sites in 8 counties</a:t>
            </a:r>
          </a:p>
          <a:p>
            <a:pPr marL="236538" indent="-236538"/>
            <a:r>
              <a:rPr lang="en-US" sz="2800" dirty="0" smtClean="0"/>
              <a:t>Participants reported positive interactions with navigators and reported numerous things about the phone call that helped them attend their appointment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2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7808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Summary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93371"/>
            <a:ext cx="5334000" cy="51598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800" dirty="0" smtClean="0"/>
              <a:t>IM </a:t>
            </a:r>
            <a:r>
              <a:rPr lang="en-US" sz="3800" dirty="0" smtClean="0"/>
              <a:t>Adapt comprises </a:t>
            </a:r>
            <a:r>
              <a:rPr lang="en-US" sz="3800" dirty="0" smtClean="0">
                <a:solidFill>
                  <a:srgbClr val="00ADEF"/>
                </a:solidFill>
              </a:rPr>
              <a:t>6 </a:t>
            </a:r>
            <a:r>
              <a:rPr lang="en-US" sz="3800" dirty="0" smtClean="0">
                <a:solidFill>
                  <a:srgbClr val="00ADEF"/>
                </a:solidFill>
              </a:rPr>
              <a:t>key tasks:</a:t>
            </a:r>
          </a:p>
          <a:p>
            <a:pPr marL="339725" indent="-339725">
              <a:buFont typeface="+mj-lt"/>
              <a:buAutoNum type="arabicPeriod"/>
            </a:pPr>
            <a:r>
              <a:rPr lang="en-US" sz="3000" dirty="0"/>
              <a:t>Conduct a needs assessment, and develop logic models for the problem and for change</a:t>
            </a:r>
          </a:p>
          <a:p>
            <a:pPr marL="339725" indent="-339725">
              <a:buFont typeface="+mj-lt"/>
              <a:buAutoNum type="arabicPeriod"/>
            </a:pPr>
            <a:r>
              <a:rPr lang="en-US" sz="3000" dirty="0"/>
              <a:t>Search for evidence-based interventions (EBIs)</a:t>
            </a:r>
          </a:p>
          <a:p>
            <a:pPr marL="339725" indent="-339725">
              <a:buFont typeface="+mj-lt"/>
              <a:buAutoNum type="arabicPeriod"/>
            </a:pPr>
            <a:r>
              <a:rPr lang="en-US" sz="3000" dirty="0"/>
              <a:t>Assess fit and plan adaptation</a:t>
            </a:r>
          </a:p>
          <a:p>
            <a:pPr marL="339725" indent="-339725">
              <a:buFont typeface="+mj-lt"/>
              <a:buAutoNum type="arabicPeriod"/>
            </a:pPr>
            <a:r>
              <a:rPr lang="en-US" sz="3000" dirty="0"/>
              <a:t>Make adaptations </a:t>
            </a:r>
          </a:p>
          <a:p>
            <a:pPr marL="339725" indent="-339725">
              <a:buFont typeface="+mj-lt"/>
              <a:buAutoNum type="arabicPeriod"/>
            </a:pPr>
            <a:r>
              <a:rPr lang="en-US" sz="3000" dirty="0"/>
              <a:t>Plan for implementation</a:t>
            </a:r>
          </a:p>
          <a:p>
            <a:pPr marL="339725" indent="-339725">
              <a:buFont typeface="+mj-lt"/>
              <a:buAutoNum type="arabicPeriod"/>
            </a:pPr>
            <a:r>
              <a:rPr lang="en-US" sz="3000" dirty="0"/>
              <a:t>Plan for evaluation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900" y="2133600"/>
            <a:ext cx="2743200" cy="3624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Adapting an EBI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07073" y="2819400"/>
            <a:ext cx="2599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INSERT </a:t>
            </a:r>
            <a:r>
              <a:rPr lang="en-US" dirty="0" smtClean="0"/>
              <a:t>FIGURE 10.1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76818" y="603318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E4485"/>
                </a:solidFill>
                <a:latin typeface="HelveticaNeue Condensed"/>
                <a:cs typeface="HelveticaNeue Condensed"/>
              </a:rPr>
              <a:t>Figure 10.1</a:t>
            </a:r>
            <a:endParaRPr lang="en-US" b="1" dirty="0">
              <a:solidFill>
                <a:srgbClr val="2E4485"/>
              </a:solidFill>
              <a:latin typeface="HelveticaNeue Condensed"/>
              <a:cs typeface="HelveticaNeue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66562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273412" y="2052639"/>
            <a:ext cx="8458199" cy="4486274"/>
          </a:xfrm>
        </p:spPr>
        <p:txBody>
          <a:bodyPr>
            <a:noAutofit/>
          </a:bodyPr>
          <a:lstStyle/>
          <a:p>
            <a:pPr marL="236538" indent="-236538"/>
            <a:r>
              <a:rPr lang="en-US" sz="2800" dirty="0" smtClean="0"/>
              <a:t>Conduct a needs assessment for the new site or population to develop a </a:t>
            </a:r>
            <a:r>
              <a:rPr lang="en-US" sz="2800" dirty="0" smtClean="0">
                <a:solidFill>
                  <a:srgbClr val="00ADEF"/>
                </a:solidFill>
              </a:rPr>
              <a:t>logic model of the problem</a:t>
            </a:r>
          </a:p>
          <a:p>
            <a:pPr marL="236538" indent="-236538"/>
            <a:r>
              <a:rPr lang="en-US" sz="2800" dirty="0" smtClean="0"/>
              <a:t>Develop a </a:t>
            </a:r>
            <a:r>
              <a:rPr lang="en-US" sz="2800" dirty="0" smtClean="0">
                <a:solidFill>
                  <a:srgbClr val="00ADEF"/>
                </a:solidFill>
              </a:rPr>
              <a:t>logic model of change</a:t>
            </a:r>
          </a:p>
          <a:p>
            <a:pPr marL="579438" lvl="2" indent="-298450">
              <a:spcBef>
                <a:spcPts val="750"/>
              </a:spcBef>
            </a:pPr>
            <a:r>
              <a:rPr lang="en-US" sz="2400" i="1" dirty="0" smtClean="0"/>
              <a:t>What needs to change as a result of the program?</a:t>
            </a:r>
            <a:endParaRPr lang="en-US" sz="2400" dirty="0" smtClean="0"/>
          </a:p>
          <a:p>
            <a:pPr marL="236538" indent="-236538"/>
            <a:r>
              <a:rPr lang="en-US" sz="2800" dirty="0" smtClean="0"/>
              <a:t>Assess organizational capacity</a:t>
            </a:r>
          </a:p>
          <a:p>
            <a:pPr marL="574675" indent="-234950"/>
            <a:r>
              <a:rPr lang="en-US" sz="2400" i="1" dirty="0"/>
              <a:t>Does the mission of the organization </a:t>
            </a:r>
            <a:r>
              <a:rPr lang="en-US" sz="2400" i="1" dirty="0" smtClean="0"/>
              <a:t>coincide with </a:t>
            </a:r>
            <a:r>
              <a:rPr lang="en-US" sz="2400" i="1" dirty="0"/>
              <a:t>the goals of the intervention</a:t>
            </a:r>
            <a:r>
              <a:rPr lang="en-US" sz="2400" i="1" dirty="0" smtClean="0"/>
              <a:t>?</a:t>
            </a:r>
          </a:p>
          <a:p>
            <a:pPr marL="574675" indent="-234950"/>
            <a:r>
              <a:rPr lang="en-US" sz="2400" i="1" dirty="0" smtClean="0"/>
              <a:t>What budget </a:t>
            </a:r>
            <a:r>
              <a:rPr lang="en-US" sz="2400" i="1" dirty="0"/>
              <a:t>is available for this project? </a:t>
            </a:r>
            <a:endParaRPr lang="en-US" sz="2400" i="1" dirty="0" smtClean="0"/>
          </a:p>
          <a:p>
            <a:pPr marL="574675" indent="-234950"/>
            <a:r>
              <a:rPr lang="en-US" sz="2400" i="1" dirty="0" smtClean="0"/>
              <a:t>What </a:t>
            </a:r>
            <a:r>
              <a:rPr lang="en-US" sz="2400" i="1" dirty="0"/>
              <a:t>is the organization’s </a:t>
            </a:r>
            <a:r>
              <a:rPr lang="en-US" sz="2400" i="1" dirty="0" smtClean="0"/>
              <a:t>readiness for </a:t>
            </a:r>
            <a:r>
              <a:rPr lang="en-US" sz="2400" i="1" dirty="0"/>
              <a:t>implementing this program</a:t>
            </a:r>
            <a:r>
              <a:rPr lang="en-US" sz="2400" i="1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0497" y="533400"/>
            <a:ext cx="8318656" cy="1325563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Task 1: Conduct </a:t>
            </a:r>
            <a:r>
              <a:rPr lang="en-US" sz="4400" dirty="0"/>
              <a:t>a </a:t>
            </a:r>
            <a:r>
              <a:rPr lang="en-US" sz="4400" dirty="0" smtClean="0"/>
              <a:t>Needs Assessment, Assess Organizational Capacity, and Create Logic Models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27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Logic Model of the Problem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07073" y="2819400"/>
            <a:ext cx="2599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INSERT </a:t>
            </a:r>
            <a:r>
              <a:rPr lang="en-US" dirty="0" smtClean="0"/>
              <a:t>FIGURE 10.2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76818" y="603318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E4485"/>
                </a:solidFill>
                <a:latin typeface="HelveticaNeue Condensed"/>
                <a:cs typeface="HelveticaNeue Condensed"/>
              </a:rPr>
              <a:t>Figure 10.2</a:t>
            </a:r>
            <a:endParaRPr lang="en-US" b="1" dirty="0">
              <a:solidFill>
                <a:srgbClr val="2E4485"/>
              </a:solidFill>
              <a:latin typeface="HelveticaNeue Condensed"/>
              <a:cs typeface="HelveticaNeue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51905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Logic Model of Change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07073" y="2819400"/>
            <a:ext cx="2599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INSERT </a:t>
            </a:r>
            <a:r>
              <a:rPr lang="en-US" dirty="0" smtClean="0"/>
              <a:t>FIGURE 10.3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76818" y="603318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E4485"/>
                </a:solidFill>
                <a:latin typeface="HelveticaNeue Condensed"/>
                <a:cs typeface="HelveticaNeue Condensed"/>
              </a:rPr>
              <a:t>Figure 10.3</a:t>
            </a:r>
            <a:endParaRPr lang="en-US" b="1" dirty="0">
              <a:solidFill>
                <a:srgbClr val="2E4485"/>
              </a:solidFill>
              <a:latin typeface="HelveticaNeue Condensed"/>
              <a:cs typeface="HelveticaNeue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421333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91" y="457200"/>
            <a:ext cx="8686800" cy="1325563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Task </a:t>
            </a:r>
            <a:r>
              <a:rPr lang="en-US" sz="4900" dirty="0" smtClean="0"/>
              <a:t>2: </a:t>
            </a:r>
            <a:r>
              <a:rPr lang="en-US" sz="4900" dirty="0"/>
              <a:t>Search for </a:t>
            </a:r>
            <a:r>
              <a:rPr lang="en-US" sz="4900" dirty="0" smtClean="0"/>
              <a:t>Evidence-based Interventions (</a:t>
            </a:r>
            <a:r>
              <a:rPr lang="en-US" sz="4900" dirty="0"/>
              <a:t>EBIs)</a:t>
            </a:r>
            <a:r>
              <a:rPr lang="en-US" sz="5400" dirty="0"/>
              <a:t/>
            </a:r>
            <a:br>
              <a:rPr lang="en-US" sz="54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46697" y="1867925"/>
            <a:ext cx="83820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b="0" i="0" kern="1200">
                <a:solidFill>
                  <a:srgbClr val="2E4485"/>
                </a:solidFill>
                <a:latin typeface="HelveticaNeue Condensed"/>
                <a:ea typeface="+mn-ea"/>
                <a:cs typeface="HelveticaNeue Condensed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5425" marR="0" lvl="0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Search for an EBI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</a:rPr>
              <a:t>Literature reviews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</a:rPr>
              <a:t>Websites for full EBIs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lang="nl-NL" dirty="0">
                <a:solidFill>
                  <a:schemeClr val="tx1"/>
                </a:solidFill>
                <a:latin typeface="+mn-lt"/>
              </a:rPr>
              <a:t>Websites for </a:t>
            </a:r>
            <a:r>
              <a:rPr lang="nl-NL" dirty="0" smtClean="0">
                <a:solidFill>
                  <a:schemeClr val="tx1"/>
                </a:solidFill>
                <a:latin typeface="+mn-lt"/>
              </a:rPr>
              <a:t>general</a:t>
            </a:r>
            <a:r>
              <a:rPr kumimoji="0" lang="nl-NL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intervention strategies </a:t>
            </a:r>
            <a:endParaRPr kumimoji="0" lang="nl-NL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225425" marR="0" lvl="0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Judge</a:t>
            </a:r>
            <a:r>
              <a:rPr kumimoji="0" lang="nl-NL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basic fit to creat a “short list” of interventions to carry forward to Step 3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lang="nl-NL" baseline="0" dirty="0" smtClean="0">
                <a:solidFill>
                  <a:schemeClr val="tx1"/>
                </a:solidFill>
                <a:latin typeface="+mn-lt"/>
              </a:rPr>
              <a:t>Health problem and health</a:t>
            </a:r>
            <a:r>
              <a:rPr lang="nl-NL" dirty="0" smtClean="0">
                <a:solidFill>
                  <a:schemeClr val="tx1"/>
                </a:solidFill>
                <a:latin typeface="+mn-lt"/>
              </a:rPr>
              <a:t> promoting behavior</a:t>
            </a:r>
            <a:r>
              <a:rPr lang="nl-NL" baseline="0" dirty="0" smtClean="0">
                <a:solidFill>
                  <a:schemeClr val="tx1"/>
                </a:solidFill>
                <a:latin typeface="+mn-lt"/>
              </a:rPr>
              <a:t> fit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kumimoji="0" lang="nl-NL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Priority population fit</a:t>
            </a:r>
          </a:p>
          <a:p>
            <a:pPr marL="625475" lvl="1" indent="-225425">
              <a:buFont typeface="Arial" pitchFamily="34" charset="0"/>
              <a:buChar char="•"/>
            </a:pPr>
            <a:r>
              <a:rPr lang="nl-NL" baseline="0" dirty="0" smtClean="0">
                <a:solidFill>
                  <a:schemeClr val="tx1"/>
                </a:solidFill>
                <a:latin typeface="+mn-lt"/>
              </a:rPr>
              <a:t>Organizational</a:t>
            </a:r>
            <a:r>
              <a:rPr lang="nl-NL" dirty="0" smtClean="0">
                <a:solidFill>
                  <a:schemeClr val="tx1"/>
                </a:solidFill>
                <a:latin typeface="+mn-lt"/>
              </a:rPr>
              <a:t> capacitiy fit</a:t>
            </a:r>
            <a:endParaRPr kumimoji="0" lang="nl-NL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2E4485"/>
              </a:solidFill>
              <a:effectLst/>
              <a:uLnTx/>
              <a:uFillTx/>
              <a:latin typeface="HelveticaNeue Condensed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9695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72266"/>
            <a:ext cx="8763000" cy="1325563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Task 3: </a:t>
            </a:r>
            <a:r>
              <a:rPr lang="en-US" sz="4900" dirty="0"/>
              <a:t>Assess </a:t>
            </a:r>
            <a:r>
              <a:rPr lang="en-US" sz="4900" dirty="0" smtClean="0"/>
              <a:t>Fit </a:t>
            </a:r>
            <a:r>
              <a:rPr lang="en-US" sz="4900" dirty="0"/>
              <a:t>and </a:t>
            </a:r>
            <a:r>
              <a:rPr lang="en-US" sz="4900" dirty="0" smtClean="0"/>
              <a:t>Plan Adaptation</a:t>
            </a:r>
            <a:endParaRPr lang="en-US" sz="4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89C-9B7B-483B-B85C-9F4C5B5A58B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4072" y="1905000"/>
            <a:ext cx="8229600" cy="3581399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 Make final decision abou</a:t>
            </a:r>
            <a:r>
              <a:rPr lang="en-US" sz="3200" dirty="0" smtClean="0"/>
              <a:t>t which program to implement</a:t>
            </a:r>
          </a:p>
          <a:p>
            <a:pPr lvl="1"/>
            <a:r>
              <a:rPr lang="en-US" sz="2800" dirty="0" smtClean="0"/>
              <a:t>More detailed judgement of fit for each program</a:t>
            </a:r>
          </a:p>
          <a:p>
            <a:pPr lvl="2"/>
            <a:r>
              <a:rPr lang="en-US" sz="2400" dirty="0" smtClean="0"/>
              <a:t>Behavioral and environmental fit</a:t>
            </a:r>
          </a:p>
          <a:p>
            <a:pPr lvl="2"/>
            <a:r>
              <a:rPr lang="en-US" sz="2400" dirty="0" smtClean="0"/>
              <a:t>Change methods and determinants fit</a:t>
            </a:r>
          </a:p>
          <a:p>
            <a:pPr lvl="2"/>
            <a:r>
              <a:rPr lang="en-US" sz="2400" dirty="0" smtClean="0"/>
              <a:t>Delivery fit, design features, and cultural fit</a:t>
            </a:r>
          </a:p>
          <a:p>
            <a:pPr lvl="2"/>
            <a:r>
              <a:rPr lang="en-US" sz="2400" dirty="0" smtClean="0"/>
              <a:t>Consider essential program elements and how to retain them</a:t>
            </a:r>
          </a:p>
          <a:p>
            <a:pPr lvl="1"/>
            <a:r>
              <a:rPr lang="en-US" sz="2800" dirty="0" smtClean="0"/>
              <a:t>List adaptations needed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7411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3318</TotalTime>
  <Words>1485</Words>
  <Application>Microsoft Office PowerPoint</Application>
  <PresentationFormat>On-screen Show (4:3)</PresentationFormat>
  <Paragraphs>217</Paragraphs>
  <Slides>34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HelveticaNeue Condensed</vt:lpstr>
      <vt:lpstr>Office Theme</vt:lpstr>
      <vt:lpstr>Using Intervention Mapping to Adapt Evidence-Based Interventions:  IM Adapt  with Linda Highfield,  Marieke A. Hartman,  Patricia Dolan Mullen, and Joanne N. Leerlooijer</vt:lpstr>
      <vt:lpstr>Overview</vt:lpstr>
      <vt:lpstr>Tasks for IM Adapt</vt:lpstr>
      <vt:lpstr>Adapting an EBI</vt:lpstr>
      <vt:lpstr>Task 1: Conduct a Needs Assessment, Assess Organizational Capacity, and Create Logic Models </vt:lpstr>
      <vt:lpstr>Logic Model of the Problem</vt:lpstr>
      <vt:lpstr>Logic Model of Change</vt:lpstr>
      <vt:lpstr>Task 2: Search for Evidence-based Interventions (EBIs) </vt:lpstr>
      <vt:lpstr>Task 3: Assess Fit and Plan Adaptation</vt:lpstr>
      <vt:lpstr>Task 4: Make Adaptations </vt:lpstr>
      <vt:lpstr>Task 5: Plan for Implementation</vt:lpstr>
      <vt:lpstr>Task 6: Plan for Evaluation</vt:lpstr>
      <vt:lpstr>Case Study</vt:lpstr>
      <vt:lpstr>Task 1: Conduct a Needs Assessment, Assess Organizational Capacity, and Create Logic Models </vt:lpstr>
      <vt:lpstr>Planning Group</vt:lpstr>
      <vt:lpstr>Logic Model of the Problem</vt:lpstr>
      <vt:lpstr>Logic Model of Change</vt:lpstr>
      <vt:lpstr>Task 2: Search for Evidence-based Interventions (EBIs) </vt:lpstr>
      <vt:lpstr>Task 3: Assess Fit and Plan Adaptation</vt:lpstr>
      <vt:lpstr>Continued….</vt:lpstr>
      <vt:lpstr>Task 4: Make Adaptations </vt:lpstr>
      <vt:lpstr>Partial Adaptation “To-Do List”</vt:lpstr>
      <vt:lpstr>Example from Design Document</vt:lpstr>
      <vt:lpstr>Pretesting and Producing  Adapted Materials</vt:lpstr>
      <vt:lpstr>Task 5: Plan for Implementation</vt:lpstr>
      <vt:lpstr>Continued…</vt:lpstr>
      <vt:lpstr>Task 6: Plan for Evaluation</vt:lpstr>
      <vt:lpstr>Effect Evaluation Questions</vt:lpstr>
      <vt:lpstr>Process Evaluation Questions</vt:lpstr>
      <vt:lpstr>Indicators and Measures</vt:lpstr>
      <vt:lpstr>Evaluation Design</vt:lpstr>
      <vt:lpstr>Project Outcomes and Current Status </vt:lpstr>
      <vt:lpstr>Summary</vt:lpstr>
      <vt:lpstr>Questions?</vt:lpstr>
    </vt:vector>
  </TitlesOfParts>
  <Company>UT School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 MAPPING STEP 2 PREPARING MA T R I C E S OF CHANGE OBJECTIVES</dc:title>
  <dc:creator>Markham, Christine M</dc:creator>
  <cp:lastModifiedBy>Markham, Christine</cp:lastModifiedBy>
  <cp:revision>311</cp:revision>
  <cp:lastPrinted>2013-07-31T18:42:54Z</cp:lastPrinted>
  <dcterms:created xsi:type="dcterms:W3CDTF">2010-11-30T16:21:45Z</dcterms:created>
  <dcterms:modified xsi:type="dcterms:W3CDTF">2015-12-28T23:52:05Z</dcterms:modified>
</cp:coreProperties>
</file>